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 id="2147484229" r:id="rId2"/>
  </p:sldMasterIdLst>
  <p:notesMasterIdLst>
    <p:notesMasterId r:id="rId12"/>
  </p:notesMasterIdLst>
  <p:sldIdLst>
    <p:sldId id="1758" r:id="rId3"/>
    <p:sldId id="1843" r:id="rId4"/>
    <p:sldId id="1844" r:id="rId5"/>
    <p:sldId id="1845" r:id="rId6"/>
    <p:sldId id="1846" r:id="rId7"/>
    <p:sldId id="1847" r:id="rId8"/>
    <p:sldId id="1848" r:id="rId9"/>
    <p:sldId id="1849" r:id="rId10"/>
    <p:sldId id="1786" r:id="rId11"/>
  </p:sldIdLst>
  <p:sldSz cx="12192000" cy="6858000"/>
  <p:notesSz cx="6858000" cy="9144000"/>
  <p:custDataLst>
    <p:tags r:id="rId13"/>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9A42E-1640-4971-8C2A-29B5C27B9976}" v="90" dt="2021-02-22T15:15:18.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91" autoAdjust="0"/>
  </p:normalViewPr>
  <p:slideViewPr>
    <p:cSldViewPr snapToGrid="0">
      <p:cViewPr varScale="1">
        <p:scale>
          <a:sx n="66" d="100"/>
          <a:sy n="66" d="100"/>
        </p:scale>
        <p:origin x="38" y="7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gs" Target="tags/tag1.xml"/><Relationship Id="rId18"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customXml" Target="../customXml/item2.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19"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 Id="rId22"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EAF98-5DA7-424A-AFAA-B26829452533}" type="datetimeFigureOut">
              <a:rPr lang="en-US" smtClean="0"/>
              <a:t>2/22/2021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E85BF-3E25-41CE-BA66-6AF6D7F90EDB}" type="slidenum">
              <a:rPr lang="en-US" smtClean="0"/>
              <a:t>‹#›</a:t>
            </a:fld>
            <a:endParaRPr lang="en-US" dirty="0"/>
          </a:p>
        </p:txBody>
      </p:sp>
    </p:spTree>
    <p:extLst>
      <p:ext uri="{BB962C8B-B14F-4D97-AF65-F5344CB8AC3E}">
        <p14:creationId xmlns:p14="http://schemas.microsoft.com/office/powerpoint/2010/main" val="3566273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6252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2/22/2021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79912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2/22/2021 10:13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88083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jpe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05634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626372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2" y="1214429"/>
            <a:ext cx="11341267"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9" name="Text Placeholder 6">
            <a:extLst>
              <a:ext uri="{FF2B5EF4-FFF2-40B4-BE49-F238E27FC236}">
                <a16:creationId xmlns:a16="http://schemas.microsoft.com/office/drawing/2014/main" id="{D0909D11-14AC-4C74-A6AA-E5A0E9FBF43C}"/>
              </a:ext>
            </a:extLst>
          </p:cNvPr>
          <p:cNvSpPr>
            <a:spLocks noGrp="1"/>
          </p:cNvSpPr>
          <p:nvPr>
            <p:ph type="body" sz="quarter" idx="14"/>
          </p:nvPr>
        </p:nvSpPr>
        <p:spPr>
          <a:xfrm>
            <a:off x="418642" y="4360116"/>
            <a:ext cx="11341265"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a16="http://schemas.microsoft.com/office/drawing/2014/main" id="{D9602833-A9CA-44A2-8A9B-6FE791E5FFCA}"/>
              </a:ext>
            </a:extLst>
          </p:cNvPr>
          <p:cNvSpPr>
            <a:spLocks noGrp="1"/>
          </p:cNvSpPr>
          <p:nvPr>
            <p:ph type="body" sz="quarter" idx="15"/>
          </p:nvPr>
        </p:nvSpPr>
        <p:spPr>
          <a:xfrm>
            <a:off x="418643" y="2789873"/>
            <a:ext cx="11341266"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2618016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075282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marL="0" marR="0" lvl="1"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Second level</a:t>
            </a:r>
          </a:p>
          <a:p>
            <a:pPr marL="0" marR="0" lvl="2"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737623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113772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486339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5937198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2145926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8217010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444093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p:nvPicPr>
        <p:blipFill>
          <a:blip r:embed="rId3"/>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465360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5206785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9044168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18643"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43267"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259418"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384043"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09530"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34156"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4" name="Text Placeholder 4">
            <a:extLst>
              <a:ext uri="{FF2B5EF4-FFF2-40B4-BE49-F238E27FC236}">
                <a16:creationId xmlns:a16="http://schemas.microsoft.com/office/drawing/2014/main" id="{DFC6A495-0D5E-49BE-9BBC-D2EC0F8A173E}"/>
              </a:ext>
            </a:extLst>
          </p:cNvPr>
          <p:cNvSpPr>
            <a:spLocks noGrp="1"/>
          </p:cNvSpPr>
          <p:nvPr>
            <p:ph type="body" sz="quarter" idx="17" hasCustomPrompt="1"/>
          </p:nvPr>
        </p:nvSpPr>
        <p:spPr>
          <a:xfrm>
            <a:off x="418643" y="1656806"/>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5" name="Text Placeholder 4">
            <a:extLst>
              <a:ext uri="{FF2B5EF4-FFF2-40B4-BE49-F238E27FC236}">
                <a16:creationId xmlns:a16="http://schemas.microsoft.com/office/drawing/2014/main" id="{E993087F-B7F0-452D-9862-4702BDA2A325}"/>
              </a:ext>
            </a:extLst>
          </p:cNvPr>
          <p:cNvSpPr>
            <a:spLocks noGrp="1"/>
          </p:cNvSpPr>
          <p:nvPr>
            <p:ph type="body" sz="quarter" idx="24" hasCustomPrompt="1"/>
          </p:nvPr>
        </p:nvSpPr>
        <p:spPr>
          <a:xfrm>
            <a:off x="4293969"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6" name="Text Placeholder 4">
            <a:extLst>
              <a:ext uri="{FF2B5EF4-FFF2-40B4-BE49-F238E27FC236}">
                <a16:creationId xmlns:a16="http://schemas.microsoft.com/office/drawing/2014/main" id="{789386B5-D7AB-4883-8B79-1205708F3820}"/>
              </a:ext>
            </a:extLst>
          </p:cNvPr>
          <p:cNvSpPr>
            <a:spLocks noGrp="1"/>
          </p:cNvSpPr>
          <p:nvPr>
            <p:ph type="body" sz="quarter" idx="25" hasCustomPrompt="1"/>
          </p:nvPr>
        </p:nvSpPr>
        <p:spPr>
          <a:xfrm>
            <a:off x="8144083"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7" name="Text Placeholder 4">
            <a:extLst>
              <a:ext uri="{FF2B5EF4-FFF2-40B4-BE49-F238E27FC236}">
                <a16:creationId xmlns:a16="http://schemas.microsoft.com/office/drawing/2014/main" id="{A53E5920-F8CB-404E-8418-386AA28C8E57}"/>
              </a:ext>
            </a:extLst>
          </p:cNvPr>
          <p:cNvSpPr>
            <a:spLocks noGrp="1"/>
          </p:cNvSpPr>
          <p:nvPr>
            <p:ph type="body" sz="quarter" idx="28" hasCustomPrompt="1"/>
          </p:nvPr>
        </p:nvSpPr>
        <p:spPr>
          <a:xfrm>
            <a:off x="418643" y="1350193"/>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8" name="Text Placeholder 4">
            <a:extLst>
              <a:ext uri="{FF2B5EF4-FFF2-40B4-BE49-F238E27FC236}">
                <a16:creationId xmlns:a16="http://schemas.microsoft.com/office/drawing/2014/main" id="{BAAF887A-063D-47B7-BE4B-84AA6A570A90}"/>
              </a:ext>
            </a:extLst>
          </p:cNvPr>
          <p:cNvSpPr>
            <a:spLocks noGrp="1"/>
          </p:cNvSpPr>
          <p:nvPr>
            <p:ph type="body" sz="quarter" idx="29" hasCustomPrompt="1"/>
          </p:nvPr>
        </p:nvSpPr>
        <p:spPr>
          <a:xfrm>
            <a:off x="4293969"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30" name="Text Placeholder 4">
            <a:extLst>
              <a:ext uri="{FF2B5EF4-FFF2-40B4-BE49-F238E27FC236}">
                <a16:creationId xmlns:a16="http://schemas.microsoft.com/office/drawing/2014/main" id="{FA83FEC7-8AA2-49C8-A8C6-D867B7F15A92}"/>
              </a:ext>
            </a:extLst>
          </p:cNvPr>
          <p:cNvSpPr>
            <a:spLocks noGrp="1"/>
          </p:cNvSpPr>
          <p:nvPr>
            <p:ph type="body" sz="quarter" idx="30" hasCustomPrompt="1"/>
          </p:nvPr>
        </p:nvSpPr>
        <p:spPr>
          <a:xfrm>
            <a:off x="8144083"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custDataLst>
      <p:tags r:id="rId1"/>
    </p:custDataLst>
    <p:extLst>
      <p:ext uri="{BB962C8B-B14F-4D97-AF65-F5344CB8AC3E}">
        <p14:creationId xmlns:p14="http://schemas.microsoft.com/office/powerpoint/2010/main" val="32687365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dirty="0"/>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76568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89449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0604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404703141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529011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130990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7800992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p:nvPicPr>
        <p:blipFill rotWithShape="1">
          <a:blip r:embed="rId3"/>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p:nvPicPr>
        <p:blipFill>
          <a:blip r:embed="rId4"/>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7" name="Picture 6" descr="Microsoft Security logo">
            <a:extLst>
              <a:ext uri="{FF2B5EF4-FFF2-40B4-BE49-F238E27FC236}">
                <a16:creationId xmlns:a16="http://schemas.microsoft.com/office/drawing/2014/main" id="{179F2F61-E1D8-4AD3-8BE8-A22CB255CB08}"/>
              </a:ext>
            </a:extLst>
          </p:cNvPr>
          <p:cNvPicPr>
            <a:picLocks noChangeAspect="1"/>
          </p:cNvPicPr>
          <p:nvPr userDrawn="1"/>
        </p:nvPicPr>
        <p:blipFill>
          <a:blip r:embed="rId4"/>
          <a:stretch>
            <a:fillRect/>
          </a:stretch>
        </p:blipFill>
        <p:spPr>
          <a:xfrm>
            <a:off x="136886" y="159692"/>
            <a:ext cx="2887745" cy="871754"/>
          </a:xfrm>
          <a:prstGeom prst="rect">
            <a:avLst/>
          </a:prstGeom>
        </p:spPr>
      </p:pic>
      <p:sp>
        <p:nvSpPr>
          <p:cNvPr id="8" name="Footer Placeholder 1">
            <a:extLst>
              <a:ext uri="{FF2B5EF4-FFF2-40B4-BE49-F238E27FC236}">
                <a16:creationId xmlns:a16="http://schemas.microsoft.com/office/drawing/2014/main" id="{6B4D3644-CD23-485A-B9E5-7BAA6362BFF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9" name="图片 5" descr="图片包含 人, 室内, 桌子, 用&#10;&#10;描述已自动生成">
            <a:extLst>
              <a:ext uri="{FF2B5EF4-FFF2-40B4-BE49-F238E27FC236}">
                <a16:creationId xmlns:a16="http://schemas.microsoft.com/office/drawing/2014/main" id="{230DB2F7-08C6-476A-B8AE-619C011563DC}"/>
              </a:ext>
            </a:extLst>
          </p:cNvPr>
          <p:cNvPicPr>
            <a:picLocks noChangeAspect="1"/>
          </p:cNvPicPr>
          <p:nvPr userDrawn="1"/>
        </p:nvPicPr>
        <p:blipFill rotWithShape="1">
          <a:blip r:embed="rId5"/>
          <a:srcRect l="-1" r="42006"/>
          <a:stretch/>
        </p:blipFill>
        <p:spPr>
          <a:xfrm>
            <a:off x="6228995" y="0"/>
            <a:ext cx="5963005" cy="6858000"/>
          </a:xfrm>
          <a:prstGeom prst="rect">
            <a:avLst/>
          </a:prstGeom>
        </p:spPr>
      </p:pic>
    </p:spTree>
    <p:custDataLst>
      <p:tags r:id="rId1"/>
    </p:custDataLst>
    <p:extLst>
      <p:ext uri="{BB962C8B-B14F-4D97-AF65-F5344CB8AC3E}">
        <p14:creationId xmlns:p14="http://schemas.microsoft.com/office/powerpoint/2010/main" val="370855259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2</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6596305"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7410734" y="1456897"/>
            <a:ext cx="4362622"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7552537" y="1925795"/>
            <a:ext cx="4079016" cy="32944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9506025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6129345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318398"/>
            <a:ext cx="3659644" cy="4200325"/>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Rectangle 6">
            <a:extLst>
              <a:ext uri="{FF2B5EF4-FFF2-40B4-BE49-F238E27FC236}">
                <a16:creationId xmlns:a16="http://schemas.microsoft.com/office/drawing/2014/main" id="{9003B64D-9791-4980-B9F7-4059E0D39C90}"/>
              </a:ext>
              <a:ext uri="{C183D7F6-B498-43B3-948B-1728B52AA6E4}">
                <adec:decorative xmlns:adec="http://schemas.microsoft.com/office/drawing/2017/decorative" val="1"/>
              </a:ext>
            </a:extLst>
          </p:cNvPr>
          <p:cNvSpPr/>
          <p:nvPr userDrawn="1"/>
        </p:nvSpPr>
        <p:spPr bwMode="auto">
          <a:xfrm>
            <a:off x="4282439" y="131839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FD4B3A-BF6E-4E6A-9D7A-CE9A4A45ED0B}"/>
              </a:ext>
              <a:ext uri="{C183D7F6-B498-43B3-948B-1728B52AA6E4}">
                <adec:decorative xmlns:adec="http://schemas.microsoft.com/office/drawing/2017/decorative" val="1"/>
              </a:ext>
            </a:extLst>
          </p:cNvPr>
          <p:cNvSpPr/>
          <p:nvPr userDrawn="1"/>
        </p:nvSpPr>
        <p:spPr bwMode="auto">
          <a:xfrm>
            <a:off x="4282439" y="277554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34687BE-640A-4663-A245-A357FAE7BF9F}"/>
              </a:ext>
              <a:ext uri="{C183D7F6-B498-43B3-948B-1728B52AA6E4}">
                <adec:decorative xmlns:adec="http://schemas.microsoft.com/office/drawing/2017/decorative" val="1"/>
              </a:ext>
            </a:extLst>
          </p:cNvPr>
          <p:cNvSpPr/>
          <p:nvPr userDrawn="1"/>
        </p:nvSpPr>
        <p:spPr bwMode="auto">
          <a:xfrm>
            <a:off x="4282439" y="4211290"/>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7">
            <a:extLst>
              <a:ext uri="{FF2B5EF4-FFF2-40B4-BE49-F238E27FC236}">
                <a16:creationId xmlns:a16="http://schemas.microsoft.com/office/drawing/2014/main" id="{EC429A5F-233E-440A-BE27-73094E45DB05}"/>
              </a:ext>
            </a:extLst>
          </p:cNvPr>
          <p:cNvSpPr>
            <a:spLocks noGrp="1"/>
          </p:cNvSpPr>
          <p:nvPr>
            <p:ph type="pic" sz="quarter" idx="15" hasCustomPrompt="1"/>
          </p:nvPr>
        </p:nvSpPr>
        <p:spPr>
          <a:xfrm>
            <a:off x="4484597" y="1361798"/>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Picture Placeholder 7">
            <a:extLst>
              <a:ext uri="{FF2B5EF4-FFF2-40B4-BE49-F238E27FC236}">
                <a16:creationId xmlns:a16="http://schemas.microsoft.com/office/drawing/2014/main" id="{B1C0865A-C973-494C-9620-F6092B7573D0}"/>
              </a:ext>
            </a:extLst>
          </p:cNvPr>
          <p:cNvSpPr>
            <a:spLocks noGrp="1"/>
          </p:cNvSpPr>
          <p:nvPr>
            <p:ph type="pic" sz="quarter" idx="43" hasCustomPrompt="1"/>
          </p:nvPr>
        </p:nvSpPr>
        <p:spPr>
          <a:xfrm>
            <a:off x="4484597" y="2818553"/>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Picture Placeholder 7">
            <a:extLst>
              <a:ext uri="{FF2B5EF4-FFF2-40B4-BE49-F238E27FC236}">
                <a16:creationId xmlns:a16="http://schemas.microsoft.com/office/drawing/2014/main" id="{0F0AAB44-7C37-4772-AFE5-9647E56A5B43}"/>
              </a:ext>
            </a:extLst>
          </p:cNvPr>
          <p:cNvSpPr>
            <a:spLocks noGrp="1"/>
          </p:cNvSpPr>
          <p:nvPr>
            <p:ph type="pic" sz="quarter" idx="44" hasCustomPrompt="1"/>
          </p:nvPr>
        </p:nvSpPr>
        <p:spPr>
          <a:xfrm>
            <a:off x="4484597" y="4254559"/>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41335031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3395124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509804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03463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3336880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13935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4227530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907084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2447859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67851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4604466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44087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937776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682449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1478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3443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2145441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764091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230807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5219195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554161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01503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2485575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24872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773094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788721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521258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5950479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936557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0472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9690289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2248041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6044196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168235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660218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0"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marL="0" marR="0" lvl="1" indent="0" algn="l" defTabSz="914367" rtl="0" eaLnBrk="1" fontAlgn="auto" latinLnBrk="0" hangingPunct="1">
              <a:lnSpc>
                <a:spcPct val="100000"/>
              </a:lnSpc>
              <a:spcBef>
                <a:spcPts val="392"/>
              </a:spcBef>
              <a:spcAft>
                <a:spcPts val="588"/>
              </a:spcAft>
              <a:buClrTx/>
              <a:buSzPct val="90000"/>
              <a:buFontTx/>
              <a:buNone/>
              <a:tabLst/>
            </a:pPr>
            <a:r>
              <a:rPr lang="en-US"/>
              <a:t>Second level</a:t>
            </a:r>
          </a:p>
          <a:p>
            <a:pPr marL="0" marR="0" lvl="2" indent="0" algn="l" defTabSz="914367" rtl="0" eaLnBrk="1" fontAlgn="auto" latinLnBrk="0" hangingPunct="1">
              <a:lnSpc>
                <a:spcPct val="100000"/>
              </a:lnSpc>
              <a:spcBef>
                <a:spcPts val="392"/>
              </a:spcBef>
              <a:spcAft>
                <a:spcPts val="588"/>
              </a:spcAft>
              <a:buClrTx/>
              <a:buSzPct val="90000"/>
              <a:buFontTx/>
              <a:buNone/>
              <a:tabLst/>
            </a:pPr>
            <a:r>
              <a:rPr lang="en-US"/>
              <a:t>Third level</a:t>
            </a:r>
          </a:p>
          <a:p>
            <a:pPr marL="0" marR="0" lvl="3" indent="0" algn="l" defTabSz="914367" rtl="0" eaLnBrk="1" fontAlgn="auto" latinLnBrk="0" hangingPunct="1">
              <a:lnSpc>
                <a:spcPct val="100000"/>
              </a:lnSpc>
              <a:spcBef>
                <a:spcPts val="392"/>
              </a:spcBef>
              <a:spcAft>
                <a:spcPts val="588"/>
              </a:spcAft>
              <a:buClrTx/>
              <a:buSzPct val="90000"/>
              <a:buFontTx/>
              <a:buNone/>
              <a:tabLst/>
            </a:pPr>
            <a:r>
              <a:rPr lang="en-US"/>
              <a:t>Fourth level</a:t>
            </a:r>
          </a:p>
          <a:p>
            <a:pPr marL="0" marR="0" lvl="4" indent="0" algn="l" defTabSz="914367" rtl="0" eaLnBrk="1" fontAlgn="auto" latinLnBrk="0" hangingPunct="1">
              <a:lnSpc>
                <a:spcPct val="100000"/>
              </a:lnSpc>
              <a:spcBef>
                <a:spcPts val="392"/>
              </a:spcBef>
              <a:spcAft>
                <a:spcPts val="588"/>
              </a:spcAft>
              <a:buClrTx/>
              <a:buSzPct val="90000"/>
              <a:buFontTx/>
              <a:buNone/>
              <a:tabLst/>
            </a:pPr>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763357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88608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94438402"/>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23332007"/>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3986599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906906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785513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4444882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761840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858303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130551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6411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3F4E0652-F29D-4D03-92C7-CD759431CD3F}"/>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93414679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457020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117157052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26A21282-FB9F-47D6-81D7-B96F191BF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3484146F-B82A-434C-9C4F-0832F9A133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0944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8054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ags" Target="../tags/tag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9.xml"/><Relationship Id="rId1"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Black</a:t>
              </a:r>
            </a:p>
            <a:p>
              <a:pPr defTabSz="932472" fontAlgn="base">
                <a:spcBef>
                  <a:spcPct val="0"/>
                </a:spcBef>
                <a:spcAft>
                  <a:spcPts val="100"/>
                </a:spcAft>
              </a:pPr>
              <a:r>
                <a:rPr lang="en-US" sz="6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White</a:t>
              </a:r>
            </a:p>
            <a:p>
              <a:pPr defTabSz="932472" fontAlgn="base">
                <a:spcBef>
                  <a:spcPct val="0"/>
                </a:spcBef>
                <a:spcAft>
                  <a:spcPts val="100"/>
                </a:spcAft>
              </a:pPr>
              <a:r>
                <a:rPr lang="en-US" sz="6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dirty="0">
                  <a:solidFill>
                    <a:schemeClr val="bg1"/>
                  </a:solidFill>
                  <a:ea typeface="Segoe UI" pitchFamily="34" charset="0"/>
                  <a:cs typeface="Segoe UI" pitchFamily="34" charset="0"/>
                </a:rPr>
                <a:t>Hex </a:t>
              </a:r>
              <a:r>
                <a:rPr lang="en-US" sz="600" dirty="0"/>
                <a:t>#2f2f2f</a:t>
              </a:r>
              <a:endParaRPr lang="en-US" sz="6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6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6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#EBEBEB</a:t>
              </a:r>
            </a:p>
          </p:txBody>
        </p:sp>
      </p:grpSp>
    </p:spTree>
    <p:custDataLst>
      <p:tags r:id="rId79"/>
    </p:custDataLst>
    <p:extLst>
      <p:ext uri="{BB962C8B-B14F-4D97-AF65-F5344CB8AC3E}">
        <p14:creationId xmlns:p14="http://schemas.microsoft.com/office/powerpoint/2010/main" val="34365475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38"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736" r:id="rId22"/>
    <p:sldLayoutId id="2147483682" r:id="rId23"/>
    <p:sldLayoutId id="2147483683" r:id="rId24"/>
    <p:sldLayoutId id="2147483684" r:id="rId25"/>
    <p:sldLayoutId id="2147483685" r:id="rId26"/>
    <p:sldLayoutId id="2147483686" r:id="rId27"/>
    <p:sldLayoutId id="2147483687" r:id="rId28"/>
    <p:sldLayoutId id="2147483688" r:id="rId29"/>
    <p:sldLayoutId id="2147483735" r:id="rId30"/>
    <p:sldLayoutId id="2147483689" r:id="rId31"/>
    <p:sldLayoutId id="2147483737" r:id="rId32"/>
    <p:sldLayoutId id="2147483690" r:id="rId33"/>
    <p:sldLayoutId id="2147483691" r:id="rId34"/>
    <p:sldLayoutId id="2147483692" r:id="rId35"/>
    <p:sldLayoutId id="2147483693" r:id="rId36"/>
    <p:sldLayoutId id="2147483694"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660" r:id="rId77"/>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1" r:id="rId1"/>
    <p:sldLayoutId id="21474842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9.xml"/><Relationship Id="rId1" Type="http://schemas.openxmlformats.org/officeDocument/2006/relationships/tags" Target="../tags/tag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8.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9.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slideLayout" Target="../slideLayouts/slideLayout79.xml"/><Relationship Id="rId1" Type="http://schemas.openxmlformats.org/officeDocument/2006/relationships/tags" Target="../tags/tag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9.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9.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8.xml"/><Relationship Id="rId1" Type="http://schemas.openxmlformats.org/officeDocument/2006/relationships/tags" Target="../tags/tag2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normAutofit fontScale="90000"/>
          </a:bodyPr>
          <a:lstStyle/>
          <a:p>
            <a:r>
              <a:rPr lang="en-US" sz="3600" dirty="0">
                <a:solidFill>
                  <a:schemeClr val="tx1"/>
                </a:solidFill>
              </a:rPr>
              <a:t>SC-900T00-A: Security, Compliance and Identity Fundamentals – </a:t>
            </a:r>
            <a:br>
              <a:rPr lang="en-US" sz="3600" dirty="0">
                <a:solidFill>
                  <a:schemeClr val="tx1"/>
                </a:solidFill>
              </a:rPr>
            </a:br>
            <a:r>
              <a:rPr lang="en-US" sz="3600" dirty="0">
                <a:solidFill>
                  <a:schemeClr val="tx1"/>
                </a:solidFill>
              </a:rPr>
              <a:t>Course Introduction</a:t>
            </a:r>
          </a:p>
        </p:txBody>
      </p:sp>
    </p:spTree>
    <p:custDataLst>
      <p:tags r:id="rId1"/>
    </p:custDataLst>
    <p:extLst>
      <p:ext uri="{BB962C8B-B14F-4D97-AF65-F5344CB8AC3E}">
        <p14:creationId xmlns:p14="http://schemas.microsoft.com/office/powerpoint/2010/main" val="13590815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B34AD-5CA0-463B-8945-5A34D71E77EE}"/>
              </a:ext>
            </a:extLst>
          </p:cNvPr>
          <p:cNvSpPr>
            <a:spLocks noGrp="1"/>
          </p:cNvSpPr>
          <p:nvPr>
            <p:ph type="title"/>
          </p:nvPr>
        </p:nvSpPr>
        <p:spPr/>
        <p:txBody>
          <a:bodyPr/>
          <a:lstStyle/>
          <a:p>
            <a:r>
              <a:rPr lang="en-US" dirty="0"/>
              <a:t>Welcome</a:t>
            </a:r>
          </a:p>
        </p:txBody>
      </p:sp>
      <p:sp>
        <p:nvSpPr>
          <p:cNvPr id="5" name="Content Placeholder 2">
            <a:extLst>
              <a:ext uri="{FF2B5EF4-FFF2-40B4-BE49-F238E27FC236}">
                <a16:creationId xmlns:a16="http://schemas.microsoft.com/office/drawing/2014/main" id="{6D341F66-98D9-4955-B5DB-ED7C3317CB09}"/>
              </a:ext>
            </a:extLst>
          </p:cNvPr>
          <p:cNvSpPr txBox="1">
            <a:spLocks/>
          </p:cNvSpPr>
          <p:nvPr/>
        </p:nvSpPr>
        <p:spPr>
          <a:xfrm>
            <a:off x="548639" y="1555865"/>
            <a:ext cx="10075025" cy="4921251"/>
          </a:xfrm>
          <a:prstGeom prst="rect">
            <a:avLst/>
          </a:prstGeom>
        </p:spPr>
        <p:txBody>
          <a:bodyPr numCol="2" spcCol="4572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Wingdings" panose="05000000000000000000" pitchFamily="2" charset="2"/>
              <a:buNone/>
            </a:pPr>
            <a:r>
              <a:rPr lang="en-US" sz="1800" dirty="0"/>
              <a:t>We’ve worked together with the Microsoft Partner Network and Microsoft IT Academies to bring you a world-class learning experience. </a:t>
            </a:r>
          </a:p>
          <a:p>
            <a:pPr marL="0" indent="0">
              <a:spcBef>
                <a:spcPts val="0"/>
              </a:spcBef>
              <a:buFont typeface="Wingdings" panose="05000000000000000000" pitchFamily="2" charset="2"/>
              <a:buNone/>
            </a:pPr>
            <a:endParaRPr lang="en-US" sz="1800" b="1" dirty="0">
              <a:solidFill>
                <a:srgbClr val="0070C0"/>
              </a:solidFill>
            </a:endParaRPr>
          </a:p>
          <a:p>
            <a:pPr marL="0" indent="0">
              <a:spcBef>
                <a:spcPts val="0"/>
              </a:spcBef>
              <a:buFont typeface="Wingdings" panose="05000000000000000000" pitchFamily="2" charset="2"/>
              <a:buNone/>
            </a:pPr>
            <a:r>
              <a:rPr lang="en-US" sz="1800" b="1" dirty="0">
                <a:solidFill>
                  <a:srgbClr val="0070C0"/>
                </a:solidFill>
              </a:rPr>
              <a:t>Microsoft Certified Trainers + Instructors. </a:t>
            </a:r>
            <a:r>
              <a:rPr lang="en-US" sz="1800" dirty="0"/>
              <a:t>Your instructor is a premier technical and instructional expert who meets ongoing certification requirements.  </a:t>
            </a:r>
          </a:p>
          <a:p>
            <a:pPr marL="0" indent="0">
              <a:spcBef>
                <a:spcPts val="0"/>
              </a:spcBef>
              <a:buFont typeface="Wingdings" panose="05000000000000000000" pitchFamily="2" charset="2"/>
              <a:buNone/>
            </a:pPr>
            <a:endParaRPr lang="en-US" sz="1800" b="1" dirty="0">
              <a:solidFill>
                <a:srgbClr val="0070C0"/>
              </a:solidFill>
            </a:endParaRPr>
          </a:p>
          <a:p>
            <a:pPr marL="0" indent="0">
              <a:spcBef>
                <a:spcPts val="0"/>
              </a:spcBef>
              <a:buFont typeface="Wingdings" panose="05000000000000000000" pitchFamily="2" charset="2"/>
              <a:buNone/>
            </a:pPr>
            <a:r>
              <a:rPr lang="en-US" sz="1800" b="1" dirty="0">
                <a:solidFill>
                  <a:srgbClr val="0070C0"/>
                </a:solidFill>
              </a:rPr>
              <a:t>Customer Satisfaction Guarantee.</a:t>
            </a:r>
            <a:r>
              <a:rPr lang="en-US" sz="1800" dirty="0">
                <a:solidFill>
                  <a:srgbClr val="0070C0"/>
                </a:solidFill>
              </a:rPr>
              <a:t> </a:t>
            </a:r>
            <a:r>
              <a:rPr lang="en-US" sz="1800" dirty="0"/>
              <a:t>Our partners offer a satisfaction guarantee, and we hold them accountable for it. </a:t>
            </a:r>
            <a:br>
              <a:rPr lang="en-US" sz="1800" dirty="0"/>
            </a:br>
            <a:br>
              <a:rPr lang="en-US" sz="1800" dirty="0"/>
            </a:br>
            <a:br>
              <a:rPr lang="en-US" sz="1800" dirty="0"/>
            </a:br>
            <a:br>
              <a:rPr lang="en-US" sz="1800" dirty="0"/>
            </a:br>
            <a:br>
              <a:rPr lang="en-US" sz="1800" dirty="0"/>
            </a:br>
            <a:br>
              <a:rPr lang="en-US" sz="1800" dirty="0"/>
            </a:br>
            <a:r>
              <a:rPr lang="en-US" sz="1800" dirty="0"/>
              <a:t>At the end of class, please complete an evaluation of today’s experience. We value your feedback!  </a:t>
            </a:r>
          </a:p>
          <a:p>
            <a:pPr marL="0" indent="0">
              <a:spcBef>
                <a:spcPts val="0"/>
              </a:spcBef>
              <a:buFont typeface="Wingdings" panose="05000000000000000000" pitchFamily="2" charset="2"/>
              <a:buNone/>
            </a:pPr>
            <a:endParaRPr lang="en-US" sz="1800" b="1" dirty="0">
              <a:solidFill>
                <a:srgbClr val="0070C0"/>
              </a:solidFill>
            </a:endParaRPr>
          </a:p>
          <a:p>
            <a:pPr marL="0" indent="0">
              <a:spcBef>
                <a:spcPts val="0"/>
              </a:spcBef>
              <a:buFont typeface="Wingdings" panose="05000000000000000000" pitchFamily="2" charset="2"/>
              <a:buNone/>
            </a:pPr>
            <a:r>
              <a:rPr lang="en-US" sz="1800" b="1" dirty="0">
                <a:solidFill>
                  <a:srgbClr val="0070C0"/>
                </a:solidFill>
              </a:rPr>
              <a:t>Certification Exam Benefits. </a:t>
            </a:r>
            <a:r>
              <a:rPr lang="en-US" sz="1800" dirty="0"/>
              <a:t>After training, consider pursuing a Microsoft Certification to help distinguish your technical expertise and experience. Ask your instructor about available exam promotions and discounts.</a:t>
            </a:r>
          </a:p>
          <a:p>
            <a:pPr marL="0" indent="0">
              <a:spcBef>
                <a:spcPts val="0"/>
              </a:spcBef>
              <a:buFont typeface="Wingdings" panose="05000000000000000000" pitchFamily="2" charset="2"/>
              <a:buNone/>
            </a:pPr>
            <a:endParaRPr lang="en-US" sz="1800" dirty="0"/>
          </a:p>
          <a:p>
            <a:pPr marL="0" indent="0">
              <a:spcBef>
                <a:spcPts val="0"/>
              </a:spcBef>
              <a:buFont typeface="Wingdings" panose="05000000000000000000" pitchFamily="2" charset="2"/>
              <a:buNone/>
            </a:pPr>
            <a:r>
              <a:rPr lang="en-US" sz="1800" dirty="0"/>
              <a:t>We wish you a great learning experience and ongoing career success!</a:t>
            </a:r>
          </a:p>
          <a:p>
            <a:pPr marL="0" indent="0">
              <a:lnSpc>
                <a:spcPct val="97000"/>
              </a:lnSpc>
              <a:buFont typeface="Wingdings" panose="05000000000000000000" pitchFamily="2" charset="2"/>
              <a:buNone/>
            </a:pPr>
            <a:endParaRPr lang="en-US" sz="1800" dirty="0"/>
          </a:p>
          <a:p>
            <a:pPr marL="0" indent="0">
              <a:lnSpc>
                <a:spcPct val="97000"/>
              </a:lnSpc>
              <a:buFont typeface="Wingdings" panose="05000000000000000000" pitchFamily="2" charset="2"/>
              <a:buNone/>
            </a:pPr>
            <a:endParaRPr lang="nl-NL" sz="1000" dirty="0"/>
          </a:p>
          <a:p>
            <a:pPr marL="0" indent="0">
              <a:lnSpc>
                <a:spcPct val="97000"/>
              </a:lnSpc>
              <a:buFont typeface="Wingdings" panose="05000000000000000000" pitchFamily="2" charset="2"/>
              <a:buNone/>
            </a:pPr>
            <a:endParaRPr lang="nl-NL" sz="1000" dirty="0"/>
          </a:p>
          <a:p>
            <a:pPr>
              <a:lnSpc>
                <a:spcPct val="97000"/>
              </a:lnSpc>
            </a:pPr>
            <a:endParaRPr lang="en-US" sz="1800" dirty="0"/>
          </a:p>
        </p:txBody>
      </p:sp>
      <p:sp>
        <p:nvSpPr>
          <p:cNvPr id="6" name="TextBox 5">
            <a:extLst>
              <a:ext uri="{FF2B5EF4-FFF2-40B4-BE49-F238E27FC236}">
                <a16:creationId xmlns:a16="http://schemas.microsoft.com/office/drawing/2014/main" id="{747A633F-C7B3-4CDC-BAD6-645C4B9A74BA}"/>
              </a:ext>
            </a:extLst>
          </p:cNvPr>
          <p:cNvSpPr txBox="1"/>
          <p:nvPr/>
        </p:nvSpPr>
        <p:spPr>
          <a:xfrm>
            <a:off x="548639" y="1098665"/>
            <a:ext cx="9515301" cy="646331"/>
          </a:xfrm>
          <a:prstGeom prst="rect">
            <a:avLst/>
          </a:prstGeom>
          <a:noFill/>
        </p:spPr>
        <p:txBody>
          <a:bodyPr wrap="square" rtlCol="0">
            <a:spAutoFit/>
          </a:bodyPr>
          <a:lstStyle/>
          <a:p>
            <a:r>
              <a:rPr lang="en-US" b="1" dirty="0">
                <a:solidFill>
                  <a:srgbClr val="0070C0"/>
                </a:solidFill>
              </a:rPr>
              <a:t>Thank you for joining us today.</a:t>
            </a:r>
            <a:r>
              <a:rPr lang="en-US" dirty="0"/>
              <a:t> </a:t>
            </a:r>
          </a:p>
          <a:p>
            <a:endParaRPr lang="en-US" dirty="0"/>
          </a:p>
        </p:txBody>
      </p:sp>
    </p:spTree>
    <p:custDataLst>
      <p:tags r:id="rId1"/>
    </p:custDataLst>
    <p:extLst>
      <p:ext uri="{BB962C8B-B14F-4D97-AF65-F5344CB8AC3E}">
        <p14:creationId xmlns:p14="http://schemas.microsoft.com/office/powerpoint/2010/main" val="32190027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2FEE7-5008-4DA1-892C-91635126B322}"/>
              </a:ext>
            </a:extLst>
          </p:cNvPr>
          <p:cNvSpPr>
            <a:spLocks noGrp="1"/>
          </p:cNvSpPr>
          <p:nvPr>
            <p:ph type="title"/>
          </p:nvPr>
        </p:nvSpPr>
        <p:spPr/>
        <p:txBody>
          <a:bodyPr/>
          <a:lstStyle/>
          <a:p>
            <a:r>
              <a:rPr lang="en-US" dirty="0"/>
              <a:t>Hello! Instructor Introduction</a:t>
            </a:r>
          </a:p>
        </p:txBody>
      </p:sp>
      <p:sp>
        <p:nvSpPr>
          <p:cNvPr id="12" name="Text Placeholder 11">
            <a:extLst>
              <a:ext uri="{FF2B5EF4-FFF2-40B4-BE49-F238E27FC236}">
                <a16:creationId xmlns:a16="http://schemas.microsoft.com/office/drawing/2014/main" id="{07BCCABA-E2B3-4E60-8DF7-9DE67965D7C3}"/>
              </a:ext>
            </a:extLst>
          </p:cNvPr>
          <p:cNvSpPr>
            <a:spLocks noGrp="1"/>
          </p:cNvSpPr>
          <p:nvPr>
            <p:ph type="body" sz="quarter" idx="10"/>
          </p:nvPr>
        </p:nvSpPr>
        <p:spPr>
          <a:xfrm>
            <a:off x="584200" y="1435497"/>
            <a:ext cx="7541228" cy="3761536"/>
          </a:xfrm>
        </p:spPr>
        <p:txBody>
          <a:bodyPr/>
          <a:lstStyle/>
          <a:p>
            <a:r>
              <a:rPr lang="en-US" dirty="0"/>
              <a:t>Instructor: &lt;Name&gt;</a:t>
            </a:r>
          </a:p>
          <a:p>
            <a:r>
              <a:rPr lang="en-US" dirty="0"/>
              <a:t>&lt;Title or other credentials, e.g., Microsoft Certified Trainer&gt;</a:t>
            </a:r>
          </a:p>
          <a:p>
            <a:r>
              <a:rPr lang="en-US" dirty="0"/>
              <a:t>&lt;Affiliation/Company&gt;</a:t>
            </a:r>
          </a:p>
          <a:p>
            <a:r>
              <a:rPr lang="en-US" dirty="0"/>
              <a:t>&lt;A few words about my technical and professional experience&gt; </a:t>
            </a:r>
          </a:p>
          <a:p>
            <a:endParaRPr lang="en-US" dirty="0"/>
          </a:p>
        </p:txBody>
      </p:sp>
      <p:pic>
        <p:nvPicPr>
          <p:cNvPr id="3" name="Picture 2" descr="Hello badge. ">
            <a:extLst>
              <a:ext uri="{FF2B5EF4-FFF2-40B4-BE49-F238E27FC236}">
                <a16:creationId xmlns:a16="http://schemas.microsoft.com/office/drawing/2014/main" id="{8C416332-8E30-452A-89EC-38E582D24070}"/>
              </a:ext>
            </a:extLst>
          </p:cNvPr>
          <p:cNvPicPr>
            <a:picLocks noChangeAspect="1"/>
          </p:cNvPicPr>
          <p:nvPr/>
        </p:nvPicPr>
        <p:blipFill>
          <a:blip r:embed="rId3"/>
          <a:stretch>
            <a:fillRect/>
          </a:stretch>
        </p:blipFill>
        <p:spPr>
          <a:xfrm>
            <a:off x="8585200" y="1987550"/>
            <a:ext cx="2438400" cy="1562100"/>
          </a:xfrm>
          <a:prstGeom prst="rect">
            <a:avLst/>
          </a:prstGeom>
        </p:spPr>
      </p:pic>
    </p:spTree>
    <p:custDataLst>
      <p:tags r:id="rId1"/>
    </p:custDataLst>
    <p:extLst>
      <p:ext uri="{BB962C8B-B14F-4D97-AF65-F5344CB8AC3E}">
        <p14:creationId xmlns:p14="http://schemas.microsoft.com/office/powerpoint/2010/main" val="14553940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25493-FCF3-4310-89AD-8D2366C7C3E5}"/>
              </a:ext>
            </a:extLst>
          </p:cNvPr>
          <p:cNvSpPr>
            <a:spLocks noGrp="1"/>
          </p:cNvSpPr>
          <p:nvPr>
            <p:ph type="title"/>
          </p:nvPr>
        </p:nvSpPr>
        <p:spPr/>
        <p:txBody>
          <a:bodyPr/>
          <a:lstStyle/>
          <a:p>
            <a:r>
              <a:rPr lang="en-US" dirty="0"/>
              <a:t>Hello! Student Introductions</a:t>
            </a:r>
          </a:p>
        </p:txBody>
      </p:sp>
      <p:sp>
        <p:nvSpPr>
          <p:cNvPr id="3" name="Text Placeholder 2">
            <a:extLst>
              <a:ext uri="{FF2B5EF4-FFF2-40B4-BE49-F238E27FC236}">
                <a16:creationId xmlns:a16="http://schemas.microsoft.com/office/drawing/2014/main" id="{82791BD5-DD42-4211-AC55-9AE143C30DA2}"/>
              </a:ext>
            </a:extLst>
          </p:cNvPr>
          <p:cNvSpPr>
            <a:spLocks noGrp="1"/>
          </p:cNvSpPr>
          <p:nvPr>
            <p:ph type="body" sz="quarter" idx="10"/>
          </p:nvPr>
        </p:nvSpPr>
        <p:spPr>
          <a:xfrm>
            <a:off x="586390" y="1434370"/>
            <a:ext cx="11018520" cy="3533275"/>
          </a:xfrm>
        </p:spPr>
        <p:txBody>
          <a:bodyPr/>
          <a:lstStyle/>
          <a:p>
            <a:r>
              <a:rPr lang="en-US" dirty="0"/>
              <a:t>Let’s get acquainted:</a:t>
            </a:r>
          </a:p>
          <a:p>
            <a:pPr marL="457200" indent="-457200">
              <a:buFont typeface="Arial" panose="020B0604020202020204" pitchFamily="34" charset="0"/>
              <a:buChar char="•"/>
            </a:pPr>
            <a:r>
              <a:rPr lang="en-US" dirty="0"/>
              <a:t>Your name</a:t>
            </a:r>
          </a:p>
          <a:p>
            <a:pPr marL="457200" indent="-457200">
              <a:buFont typeface="Arial" panose="020B0604020202020204" pitchFamily="34" charset="0"/>
              <a:buChar char="•"/>
            </a:pPr>
            <a:r>
              <a:rPr lang="en-US" dirty="0"/>
              <a:t>Company affiliation</a:t>
            </a:r>
          </a:p>
          <a:p>
            <a:pPr marL="457200" indent="-457200">
              <a:buFont typeface="Arial" panose="020B0604020202020204" pitchFamily="34" charset="0"/>
              <a:buChar char="•"/>
            </a:pPr>
            <a:r>
              <a:rPr lang="en-US" dirty="0"/>
              <a:t>Title/function</a:t>
            </a:r>
          </a:p>
          <a:p>
            <a:pPr marL="457200" indent="-457200">
              <a:buFont typeface="Arial" panose="020B0604020202020204" pitchFamily="34" charset="0"/>
              <a:buChar char="•"/>
            </a:pPr>
            <a:r>
              <a:rPr lang="en-US" dirty="0"/>
              <a:t>Microsoft experience</a:t>
            </a:r>
          </a:p>
          <a:p>
            <a:pPr marL="457200" indent="-457200">
              <a:buFont typeface="Arial" panose="020B0604020202020204" pitchFamily="34" charset="0"/>
              <a:buChar char="•"/>
            </a:pPr>
            <a:r>
              <a:rPr lang="en-US" dirty="0"/>
              <a:t>Your expectations for the course</a:t>
            </a:r>
          </a:p>
          <a:p>
            <a:endParaRPr lang="en-US" dirty="0"/>
          </a:p>
        </p:txBody>
      </p:sp>
      <p:pic>
        <p:nvPicPr>
          <p:cNvPr id="10" name="Picture 9" descr="Hello badge.">
            <a:extLst>
              <a:ext uri="{FF2B5EF4-FFF2-40B4-BE49-F238E27FC236}">
                <a16:creationId xmlns:a16="http://schemas.microsoft.com/office/drawing/2014/main" id="{1BEB5A76-C667-4BD5-BA7C-04A1CD08CAB8}"/>
              </a:ext>
            </a:extLst>
          </p:cNvPr>
          <p:cNvPicPr>
            <a:picLocks noChangeAspect="1"/>
          </p:cNvPicPr>
          <p:nvPr/>
        </p:nvPicPr>
        <p:blipFill>
          <a:blip r:embed="rId3"/>
          <a:stretch>
            <a:fillRect/>
          </a:stretch>
        </p:blipFill>
        <p:spPr>
          <a:xfrm>
            <a:off x="8188642" y="1943100"/>
            <a:ext cx="2276475" cy="1485900"/>
          </a:xfrm>
          <a:prstGeom prst="rect">
            <a:avLst/>
          </a:prstGeom>
        </p:spPr>
      </p:pic>
    </p:spTree>
    <p:custDataLst>
      <p:tags r:id="rId1"/>
    </p:custDataLst>
    <p:extLst>
      <p:ext uri="{BB962C8B-B14F-4D97-AF65-F5344CB8AC3E}">
        <p14:creationId xmlns:p14="http://schemas.microsoft.com/office/powerpoint/2010/main" val="26866813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1ACE-0577-4609-8287-8147FCBE1655}"/>
              </a:ext>
            </a:extLst>
          </p:cNvPr>
          <p:cNvSpPr>
            <a:spLocks noGrp="1"/>
          </p:cNvSpPr>
          <p:nvPr>
            <p:ph type="title"/>
          </p:nvPr>
        </p:nvSpPr>
        <p:spPr/>
        <p:txBody>
          <a:bodyPr/>
          <a:lstStyle/>
          <a:p>
            <a:r>
              <a:rPr lang="en-US" dirty="0"/>
              <a:t>Facilities</a:t>
            </a:r>
          </a:p>
        </p:txBody>
      </p:sp>
      <p:sp>
        <p:nvSpPr>
          <p:cNvPr id="3" name="Text Placeholder 2">
            <a:extLst>
              <a:ext uri="{FF2B5EF4-FFF2-40B4-BE49-F238E27FC236}">
                <a16:creationId xmlns:a16="http://schemas.microsoft.com/office/drawing/2014/main" id="{B60ABB6F-B94C-4150-89BD-BEC2A743FDC7}"/>
              </a:ext>
            </a:extLst>
          </p:cNvPr>
          <p:cNvSpPr>
            <a:spLocks noGrp="1"/>
          </p:cNvSpPr>
          <p:nvPr>
            <p:ph type="body" sz="quarter" idx="10"/>
          </p:nvPr>
        </p:nvSpPr>
        <p:spPr>
          <a:xfrm>
            <a:off x="711080" y="1392806"/>
            <a:ext cx="4500872" cy="4154984"/>
          </a:xfrm>
        </p:spPr>
        <p:txBody>
          <a:bodyPr/>
          <a:lstStyle/>
          <a:p>
            <a:pPr marL="342900" indent="-342900">
              <a:spcBef>
                <a:spcPts val="0"/>
              </a:spcBef>
              <a:spcAft>
                <a:spcPts val="600"/>
              </a:spcAft>
              <a:buFont typeface="Arial" panose="020B0604020202020204" pitchFamily="34" charset="0"/>
              <a:buChar char="•"/>
            </a:pPr>
            <a:r>
              <a:rPr lang="en-US" sz="2000" dirty="0"/>
              <a:t>Class hours</a:t>
            </a:r>
          </a:p>
          <a:p>
            <a:pPr marL="342900" indent="-342900">
              <a:spcBef>
                <a:spcPts val="0"/>
              </a:spcBef>
              <a:spcAft>
                <a:spcPts val="600"/>
              </a:spcAft>
              <a:buFont typeface="Arial" panose="020B0604020202020204" pitchFamily="34" charset="0"/>
              <a:buChar char="•"/>
            </a:pPr>
            <a:r>
              <a:rPr lang="en-US" sz="2000" dirty="0"/>
              <a:t>Building hours</a:t>
            </a:r>
          </a:p>
          <a:p>
            <a:pPr marL="342900" indent="-342900">
              <a:spcBef>
                <a:spcPts val="0"/>
              </a:spcBef>
              <a:spcAft>
                <a:spcPts val="600"/>
              </a:spcAft>
              <a:buFont typeface="Arial" panose="020B0604020202020204" pitchFamily="34" charset="0"/>
              <a:buChar char="•"/>
            </a:pPr>
            <a:r>
              <a:rPr lang="en-US" sz="2000" dirty="0"/>
              <a:t>Parking</a:t>
            </a:r>
          </a:p>
          <a:p>
            <a:pPr marL="342900" indent="-342900">
              <a:spcBef>
                <a:spcPts val="0"/>
              </a:spcBef>
              <a:spcAft>
                <a:spcPts val="600"/>
              </a:spcAft>
              <a:buFont typeface="Arial" panose="020B0604020202020204" pitchFamily="34" charset="0"/>
              <a:buChar char="•"/>
            </a:pPr>
            <a:r>
              <a:rPr lang="en-US" sz="2000" dirty="0"/>
              <a:t>Restrooms</a:t>
            </a:r>
          </a:p>
          <a:p>
            <a:pPr marL="342900" indent="-342900">
              <a:spcBef>
                <a:spcPts val="0"/>
              </a:spcBef>
              <a:spcAft>
                <a:spcPts val="600"/>
              </a:spcAft>
              <a:buFont typeface="Arial" panose="020B0604020202020204" pitchFamily="34" charset="0"/>
              <a:buChar char="•"/>
            </a:pPr>
            <a:r>
              <a:rPr lang="en-US" sz="2000" dirty="0"/>
              <a:t>Meals</a:t>
            </a:r>
          </a:p>
          <a:p>
            <a:pPr marL="342900" indent="-342900">
              <a:spcBef>
                <a:spcPts val="0"/>
              </a:spcBef>
              <a:spcAft>
                <a:spcPts val="600"/>
              </a:spcAft>
              <a:buFont typeface="Arial" panose="020B0604020202020204" pitchFamily="34" charset="0"/>
              <a:buChar char="•"/>
            </a:pPr>
            <a:r>
              <a:rPr lang="en-US" sz="2000" dirty="0"/>
              <a:t>Phones</a:t>
            </a:r>
          </a:p>
          <a:p>
            <a:pPr marL="342900" indent="-342900">
              <a:spcBef>
                <a:spcPts val="0"/>
              </a:spcBef>
              <a:spcAft>
                <a:spcPts val="600"/>
              </a:spcAft>
              <a:buFont typeface="Arial" panose="020B0604020202020204" pitchFamily="34" charset="0"/>
              <a:buChar char="•"/>
            </a:pPr>
            <a:r>
              <a:rPr lang="en-US" sz="2000" dirty="0"/>
              <a:t>Messages</a:t>
            </a:r>
          </a:p>
          <a:p>
            <a:pPr marL="342900" indent="-342900">
              <a:spcBef>
                <a:spcPts val="0"/>
              </a:spcBef>
              <a:spcAft>
                <a:spcPts val="600"/>
              </a:spcAft>
              <a:buFont typeface="Arial" panose="020B0604020202020204" pitchFamily="34" charset="0"/>
              <a:buChar char="•"/>
            </a:pPr>
            <a:r>
              <a:rPr lang="en-US" sz="2000" dirty="0"/>
              <a:t>Smoking</a:t>
            </a:r>
          </a:p>
          <a:p>
            <a:pPr marL="342900" indent="-342900">
              <a:spcBef>
                <a:spcPts val="0"/>
              </a:spcBef>
              <a:spcAft>
                <a:spcPts val="600"/>
              </a:spcAft>
              <a:buFont typeface="Arial" panose="020B0604020202020204" pitchFamily="34" charset="0"/>
              <a:buChar char="•"/>
            </a:pPr>
            <a:r>
              <a:rPr lang="en-US" sz="2000" dirty="0"/>
              <a:t>Internet access </a:t>
            </a:r>
          </a:p>
          <a:p>
            <a:pPr marL="342900" indent="-342900">
              <a:spcBef>
                <a:spcPts val="0"/>
              </a:spcBef>
              <a:spcAft>
                <a:spcPts val="600"/>
              </a:spcAft>
              <a:buFont typeface="Arial" panose="020B0604020202020204" pitchFamily="34" charset="0"/>
              <a:buChar char="•"/>
            </a:pPr>
            <a:r>
              <a:rPr lang="en-US" sz="2000" dirty="0"/>
              <a:t>Recycling</a:t>
            </a:r>
          </a:p>
          <a:p>
            <a:pPr marL="342900" indent="-342900">
              <a:spcBef>
                <a:spcPts val="0"/>
              </a:spcBef>
              <a:spcAft>
                <a:spcPts val="600"/>
              </a:spcAft>
              <a:buFont typeface="Arial" panose="020B0604020202020204" pitchFamily="34" charset="0"/>
              <a:buChar char="•"/>
            </a:pPr>
            <a:r>
              <a:rPr lang="en-US" sz="2000" dirty="0"/>
              <a:t>Emergency procedures</a:t>
            </a:r>
          </a:p>
        </p:txBody>
      </p:sp>
      <p:pic>
        <p:nvPicPr>
          <p:cNvPr id="4" name="Picture 3" descr="Clock.">
            <a:extLst>
              <a:ext uri="{FF2B5EF4-FFF2-40B4-BE49-F238E27FC236}">
                <a16:creationId xmlns:a16="http://schemas.microsoft.com/office/drawing/2014/main" id="{44743720-0B99-40D2-A2A7-A2D2392F9408}"/>
              </a:ext>
            </a:extLst>
          </p:cNvPr>
          <p:cNvPicPr>
            <a:picLocks noChangeAspect="1"/>
          </p:cNvPicPr>
          <p:nvPr/>
        </p:nvPicPr>
        <p:blipFill>
          <a:blip r:embed="rId3"/>
          <a:stretch>
            <a:fillRect/>
          </a:stretch>
        </p:blipFill>
        <p:spPr>
          <a:xfrm>
            <a:off x="5386995" y="2028242"/>
            <a:ext cx="1202732" cy="1202732"/>
          </a:xfrm>
          <a:prstGeom prst="rect">
            <a:avLst/>
          </a:prstGeom>
        </p:spPr>
      </p:pic>
      <p:pic>
        <p:nvPicPr>
          <p:cNvPr id="5" name="Picture 4" descr="Coffee mug.">
            <a:extLst>
              <a:ext uri="{FF2B5EF4-FFF2-40B4-BE49-F238E27FC236}">
                <a16:creationId xmlns:a16="http://schemas.microsoft.com/office/drawing/2014/main" id="{51F8449F-EE12-45EF-AD13-C132060A56C7}"/>
              </a:ext>
            </a:extLst>
          </p:cNvPr>
          <p:cNvPicPr>
            <a:picLocks noChangeAspect="1"/>
          </p:cNvPicPr>
          <p:nvPr/>
        </p:nvPicPr>
        <p:blipFill>
          <a:blip r:embed="rId4"/>
          <a:stretch>
            <a:fillRect/>
          </a:stretch>
        </p:blipFill>
        <p:spPr>
          <a:xfrm>
            <a:off x="7904569" y="1469968"/>
            <a:ext cx="1082875" cy="1686193"/>
          </a:xfrm>
          <a:prstGeom prst="rect">
            <a:avLst/>
          </a:prstGeom>
        </p:spPr>
      </p:pic>
      <p:grpSp>
        <p:nvGrpSpPr>
          <p:cNvPr id="6" name="Group 5" descr="Laptop.">
            <a:extLst>
              <a:ext uri="{FF2B5EF4-FFF2-40B4-BE49-F238E27FC236}">
                <a16:creationId xmlns:a16="http://schemas.microsoft.com/office/drawing/2014/main" id="{1E664AD6-F76D-4BBE-8051-87694F425CDC}"/>
              </a:ext>
            </a:extLst>
          </p:cNvPr>
          <p:cNvGrpSpPr>
            <a:grpSpLocks noChangeAspect="1"/>
          </p:cNvGrpSpPr>
          <p:nvPr/>
        </p:nvGrpSpPr>
        <p:grpSpPr>
          <a:xfrm>
            <a:off x="5263491" y="3616842"/>
            <a:ext cx="1424169" cy="1015708"/>
            <a:chOff x="975600" y="4290620"/>
            <a:chExt cx="2006088" cy="1430728"/>
          </a:xfrm>
        </p:grpSpPr>
        <p:grpSp>
          <p:nvGrpSpPr>
            <p:cNvPr id="7" name="Group 6">
              <a:extLst>
                <a:ext uri="{FF2B5EF4-FFF2-40B4-BE49-F238E27FC236}">
                  <a16:creationId xmlns:a16="http://schemas.microsoft.com/office/drawing/2014/main" id="{C266FFDC-864B-4446-BC0A-AC123E8CD036}"/>
                </a:ext>
              </a:extLst>
            </p:cNvPr>
            <p:cNvGrpSpPr>
              <a:grpSpLocks noChangeAspect="1"/>
            </p:cNvGrpSpPr>
            <p:nvPr/>
          </p:nvGrpSpPr>
          <p:grpSpPr>
            <a:xfrm>
              <a:off x="975600" y="4290620"/>
              <a:ext cx="2006088" cy="1430728"/>
              <a:chOff x="1918853" y="3044496"/>
              <a:chExt cx="666391" cy="475141"/>
            </a:xfrm>
          </p:grpSpPr>
          <p:sp>
            <p:nvSpPr>
              <p:cNvPr id="9" name="Round Same Side Corner Rectangle 11">
                <a:extLst>
                  <a:ext uri="{FF2B5EF4-FFF2-40B4-BE49-F238E27FC236}">
                    <a16:creationId xmlns:a16="http://schemas.microsoft.com/office/drawing/2014/main" id="{9407393F-05BA-40DD-84A9-948927489712}"/>
                  </a:ext>
                </a:extLst>
              </p:cNvPr>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10" name="Trapezoid 12">
                <a:extLst>
                  <a:ext uri="{FF2B5EF4-FFF2-40B4-BE49-F238E27FC236}">
                    <a16:creationId xmlns:a16="http://schemas.microsoft.com/office/drawing/2014/main" id="{34F9318E-A458-4C17-9A98-599BE7D6DE7A}"/>
                  </a:ext>
                </a:extLst>
              </p:cNvPr>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11" name="Rectangle 10">
                <a:extLst>
                  <a:ext uri="{FF2B5EF4-FFF2-40B4-BE49-F238E27FC236}">
                    <a16:creationId xmlns:a16="http://schemas.microsoft.com/office/drawing/2014/main" id="{7CEDA283-111F-4587-A497-5714908E72C7}"/>
                  </a:ext>
                </a:extLst>
              </p:cNvPr>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grpSp>
        <p:sp>
          <p:nvSpPr>
            <p:cNvPr id="8" name="Rectangle 7">
              <a:extLst>
                <a:ext uri="{FF2B5EF4-FFF2-40B4-BE49-F238E27FC236}">
                  <a16:creationId xmlns:a16="http://schemas.microsoft.com/office/drawing/2014/main" id="{DEF5667B-B7F7-4F98-B49B-B36839589752}"/>
                </a:ext>
              </a:extLst>
            </p:cNvPr>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Female icon. ">
            <a:extLst>
              <a:ext uri="{FF2B5EF4-FFF2-40B4-BE49-F238E27FC236}">
                <a16:creationId xmlns:a16="http://schemas.microsoft.com/office/drawing/2014/main" id="{6759F110-7E4B-4D8A-86F9-0F8C2F845C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55662" y="3336149"/>
            <a:ext cx="758815" cy="1500602"/>
          </a:xfrm>
          <a:prstGeom prst="rect">
            <a:avLst/>
          </a:prstGeom>
        </p:spPr>
      </p:pic>
      <p:pic>
        <p:nvPicPr>
          <p:cNvPr id="13" name="Picture 12" descr="Male icon. ">
            <a:extLst>
              <a:ext uri="{FF2B5EF4-FFF2-40B4-BE49-F238E27FC236}">
                <a16:creationId xmlns:a16="http://schemas.microsoft.com/office/drawing/2014/main" id="{D2B8E8B4-D937-4DB4-8616-0A9411847AC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228215" y="3393108"/>
            <a:ext cx="609600" cy="1402080"/>
          </a:xfrm>
          <a:prstGeom prst="rect">
            <a:avLst/>
          </a:prstGeom>
        </p:spPr>
      </p:pic>
    </p:spTree>
    <p:custDataLst>
      <p:tags r:id="rId1"/>
    </p:custDataLst>
    <p:extLst>
      <p:ext uri="{BB962C8B-B14F-4D97-AF65-F5344CB8AC3E}">
        <p14:creationId xmlns:p14="http://schemas.microsoft.com/office/powerpoint/2010/main" val="11431852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E70478-E774-40C4-8729-EFEB83E0DAFF}"/>
              </a:ext>
            </a:extLst>
          </p:cNvPr>
          <p:cNvSpPr>
            <a:spLocks noGrp="1"/>
          </p:cNvSpPr>
          <p:nvPr>
            <p:ph type="title"/>
          </p:nvPr>
        </p:nvSpPr>
        <p:spPr/>
        <p:txBody>
          <a:bodyPr/>
          <a:lstStyle/>
          <a:p>
            <a:r>
              <a:rPr lang="en-US" dirty="0"/>
              <a:t>About this course</a:t>
            </a:r>
          </a:p>
        </p:txBody>
      </p:sp>
      <p:sp>
        <p:nvSpPr>
          <p:cNvPr id="3" name="Text Placeholder 2">
            <a:extLst>
              <a:ext uri="{FF2B5EF4-FFF2-40B4-BE49-F238E27FC236}">
                <a16:creationId xmlns:a16="http://schemas.microsoft.com/office/drawing/2014/main" id="{C7800266-E237-4CBA-8E39-3A0C482C87E3}"/>
              </a:ext>
            </a:extLst>
          </p:cNvPr>
          <p:cNvSpPr>
            <a:spLocks noGrp="1"/>
          </p:cNvSpPr>
          <p:nvPr>
            <p:ph type="body" sz="quarter" idx="10"/>
          </p:nvPr>
        </p:nvSpPr>
        <p:spPr>
          <a:xfrm>
            <a:off x="586390" y="1434370"/>
            <a:ext cx="11018520" cy="5127429"/>
          </a:xfrm>
        </p:spPr>
        <p:txBody>
          <a:bodyPr/>
          <a:lstStyle/>
          <a:p>
            <a:pPr marL="342900" indent="-342900">
              <a:spcBef>
                <a:spcPts val="600"/>
              </a:spcBef>
              <a:buFont typeface="Arial" panose="020B0604020202020204" pitchFamily="34" charset="0"/>
              <a:buChar char="•"/>
            </a:pPr>
            <a:r>
              <a:rPr lang="en-US" sz="1800" dirty="0">
                <a:latin typeface="Segoe UI" panose="020B0502040204020203" pitchFamily="34" charset="0"/>
                <a:cs typeface="Segoe UI" panose="020B0502040204020203" pitchFamily="34" charset="0"/>
              </a:rPr>
              <a:t>This course provides foundational level knowledge on security, compliance, and identity (SCI) concepts, and related cloud-based Microsoft solutions and technologies.</a:t>
            </a:r>
          </a:p>
          <a:p>
            <a:pPr marL="342900" indent="-342900">
              <a:spcBef>
                <a:spcPts val="600"/>
              </a:spcBef>
              <a:buFont typeface="Arial" panose="020B0604020202020204" pitchFamily="34" charset="0"/>
              <a:buChar char="•"/>
            </a:pPr>
            <a:endParaRPr lang="en-US" sz="1800" dirty="0">
              <a:latin typeface="Segoe UI" panose="020B0502040204020203" pitchFamily="34" charset="0"/>
              <a:cs typeface="Segoe UI" panose="020B0502040204020203" pitchFamily="34" charset="0"/>
            </a:endParaRPr>
          </a:p>
          <a:p>
            <a:pPr marL="342900" indent="-342900">
              <a:spcBef>
                <a:spcPts val="600"/>
              </a:spcBef>
              <a:buFont typeface="Arial" panose="020B0604020202020204" pitchFamily="34" charset="0"/>
              <a:buChar char="•"/>
            </a:pPr>
            <a:r>
              <a:rPr lang="en-US" sz="1800" dirty="0">
                <a:latin typeface="Segoe UI" panose="020B0502040204020203" pitchFamily="34" charset="0"/>
                <a:cs typeface="Segoe UI" panose="020B0502040204020203" pitchFamily="34" charset="0"/>
              </a:rPr>
              <a:t>The audience for this course wants to understand how Microsoft SCI solutions can span across solution areas to provide a holistic and end-to-end solution.</a:t>
            </a:r>
          </a:p>
          <a:p>
            <a:pPr>
              <a:spcBef>
                <a:spcPts val="600"/>
              </a:spcBef>
            </a:pPr>
            <a:endParaRPr lang="en-US" sz="1800" dirty="0">
              <a:latin typeface="Segoe UI" panose="020B0502040204020203" pitchFamily="34" charset="0"/>
              <a:cs typeface="Segoe UI" panose="020B0502040204020203" pitchFamily="34" charset="0"/>
            </a:endParaRPr>
          </a:p>
          <a:p>
            <a:pPr marL="342900" indent="-342900">
              <a:spcBef>
                <a:spcPts val="600"/>
              </a:spcBef>
              <a:buFont typeface="Arial" panose="020B0604020202020204" pitchFamily="34" charset="0"/>
              <a:buChar char="•"/>
            </a:pPr>
            <a:r>
              <a:rPr lang="en-US" sz="1800" dirty="0">
                <a:latin typeface="Segoe UI" panose="020B0502040204020203" pitchFamily="34" charset="0"/>
                <a:cs typeface="Segoe UI" panose="020B0502040204020203" pitchFamily="34" charset="0"/>
              </a:rPr>
              <a:t>Learners should have the following prerequisite general knowledge:</a:t>
            </a:r>
          </a:p>
          <a:p>
            <a:pPr marL="800100" lvl="2" indent="-342900">
              <a:lnSpc>
                <a:spcPct val="107000"/>
              </a:lnSpc>
              <a:spcBef>
                <a:spcPts val="600"/>
              </a:spcBef>
              <a:buFont typeface="Segoe UI" panose="020B0502040204020203" pitchFamily="34" charset="0"/>
              <a:buChar char="-"/>
              <a:tabLst>
                <a:tab pos="457200" algn="l"/>
              </a:tabLst>
            </a:pPr>
            <a:r>
              <a:rPr lang="en-US" dirty="0">
                <a:latin typeface="Segoe UI" panose="020B0502040204020203" pitchFamily="34" charset="0"/>
                <a:cs typeface="Segoe UI" panose="020B0502040204020203" pitchFamily="34" charset="0"/>
              </a:rPr>
              <a:t>General understanding of networking and cloud computing concepts.</a:t>
            </a:r>
          </a:p>
          <a:p>
            <a:pPr marL="800100" lvl="2" indent="-342900">
              <a:lnSpc>
                <a:spcPct val="107000"/>
              </a:lnSpc>
              <a:spcBef>
                <a:spcPts val="600"/>
              </a:spcBef>
              <a:buFont typeface="Segoe UI" panose="020B0502040204020203" pitchFamily="34" charset="0"/>
              <a:buChar char="-"/>
              <a:tabLst>
                <a:tab pos="457200" algn="l"/>
              </a:tabLst>
            </a:pPr>
            <a:r>
              <a:rPr lang="en-US" dirty="0">
                <a:latin typeface="Segoe UI" panose="020B0502040204020203" pitchFamily="34" charset="0"/>
                <a:cs typeface="Segoe UI" panose="020B0502040204020203" pitchFamily="34" charset="0"/>
              </a:rPr>
              <a:t>General IT knowledge or any general experience working in an IT environment.</a:t>
            </a:r>
          </a:p>
          <a:p>
            <a:pPr marL="800100" lvl="2" indent="-342900">
              <a:lnSpc>
                <a:spcPct val="107000"/>
              </a:lnSpc>
              <a:spcBef>
                <a:spcPts val="600"/>
              </a:spcBef>
              <a:buFont typeface="Segoe UI" panose="020B0502040204020203" pitchFamily="34" charset="0"/>
              <a:buChar char="-"/>
              <a:tabLst>
                <a:tab pos="457200" algn="l"/>
              </a:tabLst>
            </a:pPr>
            <a:r>
              <a:rPr lang="en-US" dirty="0">
                <a:latin typeface="Segoe UI" panose="020B0502040204020203" pitchFamily="34" charset="0"/>
                <a:cs typeface="Segoe UI" panose="020B0502040204020203" pitchFamily="34" charset="0"/>
              </a:rPr>
              <a:t>General understanding of Microsoft Azure and Microsoft 365.</a:t>
            </a:r>
          </a:p>
          <a:p>
            <a:pPr>
              <a:lnSpc>
                <a:spcPct val="107000"/>
              </a:lnSpc>
              <a:spcBef>
                <a:spcPts val="600"/>
              </a:spcBef>
              <a:tabLst>
                <a:tab pos="457200" algn="l"/>
              </a:tabLst>
            </a:pPr>
            <a:endParaRPr lang="en-US" sz="1800" dirty="0">
              <a:latin typeface="Segoe UI" panose="020B0502040204020203" pitchFamily="34" charset="0"/>
              <a:cs typeface="Segoe UI" panose="020B0502040204020203" pitchFamily="34" charset="0"/>
            </a:endParaRPr>
          </a:p>
          <a:p>
            <a:pPr marL="457200" indent="-457200">
              <a:lnSpc>
                <a:spcPct val="107000"/>
              </a:lnSpc>
              <a:spcBef>
                <a:spcPts val="600"/>
              </a:spcBef>
              <a:buFont typeface="Arial" panose="020B0604020202020204" pitchFamily="34" charset="0"/>
              <a:buChar char="•"/>
              <a:tabLst>
                <a:tab pos="457200" algn="l"/>
              </a:tabLst>
            </a:pPr>
            <a:r>
              <a:rPr lang="en-US" sz="1800" dirty="0">
                <a:latin typeface="Segoe UI" panose="020B0502040204020203" pitchFamily="34" charset="0"/>
                <a:cs typeface="Segoe UI" panose="020B0502040204020203" pitchFamily="34" charset="0"/>
              </a:rPr>
              <a:t>The content for this course aligns to the SC-900 exam objective domain.</a:t>
            </a:r>
          </a:p>
          <a:p>
            <a:pPr marL="457200" indent="-457200">
              <a:lnSpc>
                <a:spcPct val="107000"/>
              </a:lnSpc>
              <a:spcBef>
                <a:spcPts val="600"/>
              </a:spcBef>
              <a:buFont typeface="Arial" panose="020B0604020202020204" pitchFamily="34" charset="0"/>
              <a:buChar char="•"/>
              <a:tabLst>
                <a:tab pos="457200" algn="l"/>
              </a:tabLst>
            </a:pPr>
            <a:endParaRPr lang="en-US" sz="3000" dirty="0">
              <a:latin typeface="Segoe UI" panose="020B0502040204020203" pitchFamily="34" charset="0"/>
              <a:cs typeface="Segoe UI" panose="020B0502040204020203" pitchFamily="34" charset="0"/>
            </a:endParaRPr>
          </a:p>
          <a:p>
            <a:endParaRPr lang="en-US" sz="2400" dirty="0"/>
          </a:p>
        </p:txBody>
      </p:sp>
    </p:spTree>
    <p:custDataLst>
      <p:tags r:id="rId1"/>
    </p:custDataLst>
    <p:extLst>
      <p:ext uri="{BB962C8B-B14F-4D97-AF65-F5344CB8AC3E}">
        <p14:creationId xmlns:p14="http://schemas.microsoft.com/office/powerpoint/2010/main" val="34236016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Course Agenda</a:t>
            </a:r>
          </a:p>
        </p:txBody>
      </p:sp>
      <p:sp>
        <p:nvSpPr>
          <p:cNvPr id="6" name="Text Placeholder 5"/>
          <p:cNvSpPr>
            <a:spLocks noGrp="1"/>
          </p:cNvSpPr>
          <p:nvPr>
            <p:ph type="body" sz="quarter" idx="10"/>
          </p:nvPr>
        </p:nvSpPr>
        <p:spPr>
          <a:xfrm>
            <a:off x="586390" y="1434370"/>
            <a:ext cx="11018520" cy="1923604"/>
          </a:xfrm>
        </p:spPr>
        <p:txBody>
          <a:bodyPr/>
          <a:lstStyle/>
          <a:p>
            <a:pPr marL="342900" marR="0" indent="-342900">
              <a:spcBef>
                <a:spcPts val="1800"/>
              </a:spcBef>
              <a:buFont typeface="Arial" panose="020B0604020202020204" pitchFamily="34" charset="0"/>
              <a:buChar char="•"/>
            </a:pPr>
            <a:r>
              <a:rPr lang="en-US" sz="2000" dirty="0">
                <a:latin typeface="+mj-lt"/>
              </a:rPr>
              <a:t>Module 01 </a:t>
            </a:r>
            <a:r>
              <a:rPr lang="en-US" sz="2000" dirty="0">
                <a:latin typeface="+mn-lt"/>
              </a:rPr>
              <a:t>– </a:t>
            </a:r>
            <a:r>
              <a:rPr lang="en-US" sz="2000" kern="1200" dirty="0">
                <a:solidFill>
                  <a:schemeClr val="dk1"/>
                </a:solidFill>
                <a:effectLst/>
                <a:latin typeface="+mn-lt"/>
                <a:ea typeface="+mn-ea"/>
                <a:cs typeface="+mn-cs"/>
              </a:rPr>
              <a:t>Describe the </a:t>
            </a:r>
            <a:r>
              <a:rPr lang="en-US" sz="2000" dirty="0">
                <a:solidFill>
                  <a:schemeClr val="dk1"/>
                </a:solidFill>
                <a:latin typeface="+mn-lt"/>
                <a:cs typeface="+mn-cs"/>
              </a:rPr>
              <a:t>c</a:t>
            </a:r>
            <a:r>
              <a:rPr lang="en-US" sz="2000" kern="1200" dirty="0">
                <a:solidFill>
                  <a:schemeClr val="dk1"/>
                </a:solidFill>
                <a:effectLst/>
                <a:latin typeface="+mn-lt"/>
                <a:ea typeface="+mn-ea"/>
                <a:cs typeface="+mn-cs"/>
              </a:rPr>
              <a:t>oncepts of Security, Compliance, and Identity. </a:t>
            </a:r>
            <a:endParaRPr lang="en-US" sz="2000" b="0" dirty="0">
              <a:effectLst/>
              <a:latin typeface="+mn-lt"/>
              <a:ea typeface="Calibri" panose="020F0502020204030204" pitchFamily="34" charset="0"/>
              <a:cs typeface="Segoe UI Semilight" panose="020B0402040204020203" pitchFamily="34" charset="0"/>
            </a:endParaRPr>
          </a:p>
          <a:p>
            <a:pPr marL="342900" marR="0" indent="-342900">
              <a:spcBef>
                <a:spcPts val="1800"/>
              </a:spcBef>
              <a:buFont typeface="Arial" panose="020B0604020202020204" pitchFamily="34" charset="0"/>
              <a:buChar char="•"/>
            </a:pPr>
            <a:r>
              <a:rPr lang="en-US" sz="2000" dirty="0">
                <a:latin typeface="+mj-lt"/>
              </a:rPr>
              <a:t>Module 02</a:t>
            </a:r>
            <a:r>
              <a:rPr lang="en-US" sz="2000" dirty="0">
                <a:latin typeface="+mn-lt"/>
              </a:rPr>
              <a:t> – Describe the capabilities of Microsoft Identity and Access Management Solutions. </a:t>
            </a:r>
          </a:p>
          <a:p>
            <a:pPr marL="342900" indent="-342900">
              <a:spcBef>
                <a:spcPts val="1800"/>
              </a:spcBef>
              <a:buFont typeface="Arial" panose="020B0604020202020204" pitchFamily="34" charset="0"/>
              <a:buChar char="•"/>
            </a:pPr>
            <a:r>
              <a:rPr lang="en-US" sz="2000" dirty="0">
                <a:latin typeface="+mj-lt"/>
              </a:rPr>
              <a:t>Module 03 </a:t>
            </a:r>
            <a:r>
              <a:rPr lang="en-US" sz="2000" dirty="0">
                <a:latin typeface="+mn-lt"/>
              </a:rPr>
              <a:t>– </a:t>
            </a:r>
            <a:r>
              <a:rPr lang="en-US" sz="2000" kern="1200" dirty="0">
                <a:solidFill>
                  <a:schemeClr val="dk1"/>
                </a:solidFill>
                <a:effectLst/>
                <a:latin typeface="+mn-lt"/>
                <a:ea typeface="+mn-ea"/>
                <a:cs typeface="+mn-cs"/>
              </a:rPr>
              <a:t>Describe the capabilities of Microsoft Security Solutions. </a:t>
            </a:r>
            <a:endParaRPr lang="en-US" sz="2000" dirty="0">
              <a:latin typeface="+mn-lt"/>
            </a:endParaRPr>
          </a:p>
          <a:p>
            <a:pPr marL="342900" marR="0" indent="-342900" defTabSz="932742" rtl="0" eaLnBrk="1" latinLnBrk="0" hangingPunct="1">
              <a:spcBef>
                <a:spcPts val="1800"/>
              </a:spcBef>
              <a:buFont typeface="Arial" panose="020B0604020202020204" pitchFamily="34" charset="0"/>
              <a:buChar char="•"/>
            </a:pPr>
            <a:r>
              <a:rPr lang="en-US" sz="2000" dirty="0">
                <a:latin typeface="+mj-lt"/>
              </a:rPr>
              <a:t>Module 04 </a:t>
            </a:r>
            <a:r>
              <a:rPr lang="en-US" sz="2000" dirty="0">
                <a:latin typeface="+mn-lt"/>
              </a:rPr>
              <a:t>– </a:t>
            </a:r>
            <a:r>
              <a:rPr lang="en-US" sz="2000" kern="1200" dirty="0">
                <a:solidFill>
                  <a:schemeClr val="dk1"/>
                </a:solidFill>
                <a:effectLst/>
                <a:latin typeface="+mn-lt"/>
                <a:ea typeface="+mn-ea"/>
                <a:cs typeface="+mn-cs"/>
              </a:rPr>
              <a:t>Describe the capabilities of Microsoft Compliance Solutions. </a:t>
            </a:r>
            <a:endParaRPr lang="en-US" sz="2000" b="0" kern="1200" dirty="0">
              <a:solidFill>
                <a:schemeClr val="dk1"/>
              </a:solidFill>
              <a:effectLst/>
              <a:latin typeface="+mn-l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279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3E7F-60A8-4B4D-AB34-946E22228B75}"/>
              </a:ext>
            </a:extLst>
          </p:cNvPr>
          <p:cNvSpPr>
            <a:spLocks noGrp="1"/>
          </p:cNvSpPr>
          <p:nvPr>
            <p:ph type="title"/>
          </p:nvPr>
        </p:nvSpPr>
        <p:spPr/>
        <p:txBody>
          <a:bodyPr/>
          <a:lstStyle/>
          <a:p>
            <a:r>
              <a:rPr lang="en-US" dirty="0"/>
              <a:t>Certification areas (SC-900)</a:t>
            </a:r>
          </a:p>
        </p:txBody>
      </p:sp>
      <p:sp>
        <p:nvSpPr>
          <p:cNvPr id="3" name="Text Placeholder 2">
            <a:extLst>
              <a:ext uri="{FF2B5EF4-FFF2-40B4-BE49-F238E27FC236}">
                <a16:creationId xmlns:a16="http://schemas.microsoft.com/office/drawing/2014/main" id="{9D908B94-7199-45B4-9E23-E1987CF9EA32}"/>
              </a:ext>
            </a:extLst>
          </p:cNvPr>
          <p:cNvSpPr>
            <a:spLocks noGrp="1"/>
          </p:cNvSpPr>
          <p:nvPr>
            <p:ph type="body" sz="quarter" idx="10"/>
          </p:nvPr>
        </p:nvSpPr>
        <p:spPr>
          <a:xfrm>
            <a:off x="586740" y="4190271"/>
            <a:ext cx="11018520" cy="1354217"/>
          </a:xfrm>
        </p:spPr>
        <p:txBody>
          <a:bodyPr/>
          <a:lstStyle/>
          <a:p>
            <a:pPr marL="457200" indent="-457200">
              <a:buFont typeface="Arial" panose="020B0604020202020204" pitchFamily="34" charset="0"/>
              <a:buChar char="•"/>
            </a:pPr>
            <a:r>
              <a:rPr lang="en-US" altLang="en-US" sz="2000" dirty="0">
                <a:latin typeface="Segoe UI" panose="020B0502040204020203" pitchFamily="34" charset="0"/>
                <a:cs typeface="Segoe UI" panose="020B0502040204020203" pitchFamily="34" charset="0"/>
              </a:rPr>
              <a:t>This course maps directly to the exam SC-900 Microsoft Security, Compliance, and Identity Fundamentals.</a:t>
            </a:r>
          </a:p>
          <a:p>
            <a:pPr marL="457200" indent="-457200">
              <a:buFont typeface="Arial" panose="020B0604020202020204" pitchFamily="34" charset="0"/>
              <a:buChar char="•"/>
            </a:pPr>
            <a:r>
              <a:rPr lang="en-US" altLang="en-US" sz="2000" dirty="0">
                <a:latin typeface="Segoe UI" panose="020B0502040204020203" pitchFamily="34" charset="0"/>
                <a:cs typeface="Segoe UI" panose="020B0502040204020203" pitchFamily="34" charset="0"/>
              </a:rPr>
              <a:t>Percentages indicate the relative weight of each area on the exam.</a:t>
            </a:r>
          </a:p>
          <a:p>
            <a:pPr marL="457200" indent="-457200">
              <a:buFont typeface="Arial" panose="020B0604020202020204" pitchFamily="34" charset="0"/>
              <a:buChar char="•"/>
            </a:pPr>
            <a:r>
              <a:rPr lang="en-US" altLang="en-US" sz="2000" dirty="0">
                <a:latin typeface="Segoe UI" panose="020B0502040204020203" pitchFamily="34" charset="0"/>
                <a:cs typeface="Segoe UI" panose="020B0502040204020203" pitchFamily="34" charset="0"/>
              </a:rPr>
              <a:t>The higher the percentage, the more questions you are likely to see in that area.</a:t>
            </a:r>
          </a:p>
        </p:txBody>
      </p:sp>
      <p:graphicFrame>
        <p:nvGraphicFramePr>
          <p:cNvPr id="4" name="Table 3">
            <a:extLst>
              <a:ext uri="{FF2B5EF4-FFF2-40B4-BE49-F238E27FC236}">
                <a16:creationId xmlns:a16="http://schemas.microsoft.com/office/drawing/2014/main" id="{6B3CBC4B-6977-4442-95F5-F0528C34F890}"/>
              </a:ext>
            </a:extLst>
          </p:cNvPr>
          <p:cNvGraphicFramePr>
            <a:graphicFrameLocks noGrp="1"/>
          </p:cNvGraphicFramePr>
          <p:nvPr>
            <p:extLst>
              <p:ext uri="{D42A27DB-BD31-4B8C-83A1-F6EECF244321}">
                <p14:modId xmlns:p14="http://schemas.microsoft.com/office/powerpoint/2010/main" val="1687846067"/>
              </p:ext>
            </p:extLst>
          </p:nvPr>
        </p:nvGraphicFramePr>
        <p:xfrm>
          <a:off x="896257" y="1690134"/>
          <a:ext cx="9332686" cy="2004696"/>
        </p:xfrm>
        <a:graphic>
          <a:graphicData uri="http://schemas.openxmlformats.org/drawingml/2006/table">
            <a:tbl>
              <a:tblPr firstRow="1" bandRow="1">
                <a:tableStyleId>{5C22544A-7EE6-4342-B048-85BDC9FD1C3A}</a:tableStyleId>
              </a:tblPr>
              <a:tblGrid>
                <a:gridCol w="7582807">
                  <a:extLst>
                    <a:ext uri="{9D8B030D-6E8A-4147-A177-3AD203B41FA5}">
                      <a16:colId xmlns:a16="http://schemas.microsoft.com/office/drawing/2014/main" val="3164179288"/>
                    </a:ext>
                  </a:extLst>
                </a:gridCol>
                <a:gridCol w="1749879">
                  <a:extLst>
                    <a:ext uri="{9D8B030D-6E8A-4147-A177-3AD203B41FA5}">
                      <a16:colId xmlns:a16="http://schemas.microsoft.com/office/drawing/2014/main" val="3081981001"/>
                    </a:ext>
                  </a:extLst>
                </a:gridCol>
              </a:tblGrid>
              <a:tr h="271760">
                <a:tc>
                  <a:txBody>
                    <a:bodyPr/>
                    <a:lstStyle/>
                    <a:p>
                      <a:pPr marL="0" marR="0" algn="just">
                        <a:lnSpc>
                          <a:spcPct val="115000"/>
                        </a:lnSpc>
                        <a:spcBef>
                          <a:spcPts val="0"/>
                        </a:spcBef>
                        <a:spcAft>
                          <a:spcPts val="0"/>
                        </a:spcAft>
                      </a:pPr>
                      <a:r>
                        <a:rPr lang="en-US" sz="1800" b="0" dirty="0">
                          <a:effectLst/>
                          <a:latin typeface="+mj-lt"/>
                          <a:cs typeface="Segoe UI Semilight" panose="020B0402040204020203" pitchFamily="34" charset="0"/>
                        </a:rPr>
                        <a:t>Study areas</a:t>
                      </a:r>
                      <a:endParaRPr lang="en-US" sz="1800" b="0" dirty="0">
                        <a:effectLst/>
                        <a:latin typeface="+mj-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15000"/>
                        </a:lnSpc>
                        <a:spcBef>
                          <a:spcPts val="0"/>
                        </a:spcBef>
                        <a:spcAft>
                          <a:spcPts val="0"/>
                        </a:spcAft>
                      </a:pPr>
                      <a:r>
                        <a:rPr lang="en-US" sz="1800" b="0" dirty="0">
                          <a:effectLst/>
                          <a:latin typeface="+mj-lt"/>
                          <a:cs typeface="Segoe UI Semilight" panose="020B0402040204020203" pitchFamily="34" charset="0"/>
                        </a:rPr>
                        <a:t>Weights</a:t>
                      </a:r>
                      <a:endParaRPr lang="en-US" sz="1800" b="0" dirty="0">
                        <a:effectLst/>
                        <a:latin typeface="+mj-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0724735"/>
                  </a:ext>
                </a:extLst>
              </a:tr>
              <a:tr h="370840">
                <a:tc>
                  <a:txBody>
                    <a:bodyPr/>
                    <a:lstStyle/>
                    <a:p>
                      <a:pPr marL="0" marR="0" algn="just">
                        <a:lnSpc>
                          <a:spcPct val="115000"/>
                        </a:lnSpc>
                        <a:spcBef>
                          <a:spcPts val="0"/>
                        </a:spcBef>
                        <a:spcAft>
                          <a:spcPts val="0"/>
                        </a:spcAft>
                      </a:pPr>
                      <a:r>
                        <a:rPr lang="en-US" sz="1800" kern="1200" dirty="0">
                          <a:solidFill>
                            <a:schemeClr val="dk1"/>
                          </a:solidFill>
                          <a:effectLst/>
                          <a:latin typeface="+mn-lt"/>
                          <a:ea typeface="+mn-ea"/>
                          <a:cs typeface="+mn-cs"/>
                        </a:rPr>
                        <a:t>Describe the Concepts of Security, Compliance, and Identity. </a:t>
                      </a:r>
                      <a:endParaRPr lang="en-US" sz="1800" b="0" dirty="0">
                        <a:effectLst/>
                        <a:latin typeface="+mn-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15000"/>
                        </a:lnSpc>
                        <a:spcBef>
                          <a:spcPts val="0"/>
                        </a:spcBef>
                        <a:spcAft>
                          <a:spcPts val="0"/>
                        </a:spcAft>
                      </a:pPr>
                      <a:r>
                        <a:rPr lang="en-US" sz="1800" b="0" dirty="0">
                          <a:effectLst/>
                          <a:latin typeface="+mn-lt"/>
                          <a:cs typeface="Segoe UI Semilight" panose="020B0402040204020203" pitchFamily="34" charset="0"/>
                        </a:rPr>
                        <a:t>5-10%</a:t>
                      </a:r>
                      <a:endParaRPr lang="en-US" sz="1800" b="0" dirty="0">
                        <a:effectLst/>
                        <a:latin typeface="+mn-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5770943"/>
                  </a:ext>
                </a:extLst>
              </a:tr>
              <a:tr h="370840">
                <a:tc>
                  <a:txBody>
                    <a:bodyPr/>
                    <a:lstStyle/>
                    <a:p>
                      <a:pPr marL="0" marR="0" algn="just">
                        <a:lnSpc>
                          <a:spcPct val="115000"/>
                        </a:lnSpc>
                        <a:spcBef>
                          <a:spcPts val="0"/>
                        </a:spcBef>
                        <a:spcAft>
                          <a:spcPts val="0"/>
                        </a:spcAft>
                      </a:pPr>
                      <a:r>
                        <a:rPr lang="en-US" sz="1800" kern="1200" dirty="0">
                          <a:solidFill>
                            <a:schemeClr val="dk1"/>
                          </a:solidFill>
                          <a:effectLst/>
                          <a:latin typeface="+mn-lt"/>
                          <a:ea typeface="+mn-ea"/>
                          <a:cs typeface="+mn-cs"/>
                        </a:rPr>
                        <a:t>Describe the capabilities of Microsoft Identity and Access Management Solutions. </a:t>
                      </a:r>
                      <a:endParaRPr lang="en-US" sz="1800" b="0" dirty="0">
                        <a:effectLst/>
                        <a:latin typeface="+mn-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15000"/>
                        </a:lnSpc>
                        <a:spcBef>
                          <a:spcPts val="0"/>
                        </a:spcBef>
                        <a:spcAft>
                          <a:spcPts val="0"/>
                        </a:spcAft>
                      </a:pPr>
                      <a:r>
                        <a:rPr lang="en-US" sz="1800" b="0" dirty="0">
                          <a:effectLst/>
                          <a:latin typeface="+mn-lt"/>
                          <a:cs typeface="Segoe UI Semilight" panose="020B0402040204020203" pitchFamily="34" charset="0"/>
                        </a:rPr>
                        <a:t>25-30%</a:t>
                      </a:r>
                      <a:endParaRPr lang="en-US" sz="1800" b="0" dirty="0">
                        <a:effectLst/>
                        <a:latin typeface="+mn-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1171256"/>
                  </a:ext>
                </a:extLst>
              </a:tr>
              <a:tr h="370840">
                <a:tc>
                  <a:txBody>
                    <a:bodyPr/>
                    <a:lstStyle/>
                    <a:p>
                      <a:pPr marL="0" marR="0" algn="just" defTabSz="932742" rtl="0" eaLnBrk="1" latinLnBrk="0" hangingPunct="1">
                        <a:lnSpc>
                          <a:spcPct val="115000"/>
                        </a:lnSpc>
                        <a:spcBef>
                          <a:spcPts val="0"/>
                        </a:spcBef>
                        <a:spcAft>
                          <a:spcPts val="0"/>
                        </a:spcAft>
                      </a:pPr>
                      <a:r>
                        <a:rPr lang="en-US" sz="1800" kern="1200" dirty="0">
                          <a:solidFill>
                            <a:schemeClr val="dk1"/>
                          </a:solidFill>
                          <a:effectLst/>
                          <a:latin typeface="+mn-lt"/>
                          <a:ea typeface="+mn-ea"/>
                          <a:cs typeface="+mn-cs"/>
                        </a:rPr>
                        <a:t>Describe the capabilities of Microsoft Security Solutions. </a:t>
                      </a:r>
                      <a:endParaRPr lang="en-US" sz="1800" b="0" kern="1200" dirty="0">
                        <a:solidFill>
                          <a:schemeClr val="dk1"/>
                        </a:solidFill>
                        <a:effectLst/>
                        <a:latin typeface="+mn-lt"/>
                        <a:ea typeface="+mn-ea"/>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15000"/>
                        </a:lnSpc>
                        <a:spcBef>
                          <a:spcPts val="0"/>
                        </a:spcBef>
                        <a:spcAft>
                          <a:spcPts val="0"/>
                        </a:spcAft>
                      </a:pPr>
                      <a:r>
                        <a:rPr lang="en-US" sz="1800" b="0" dirty="0">
                          <a:effectLst/>
                          <a:latin typeface="+mn-lt"/>
                          <a:cs typeface="Segoe UI Semilight" panose="020B0402040204020203" pitchFamily="34" charset="0"/>
                        </a:rPr>
                        <a:t>30-35%</a:t>
                      </a:r>
                      <a:endParaRPr lang="en-US" sz="1800" b="0" dirty="0">
                        <a:effectLst/>
                        <a:latin typeface="+mn-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6306879"/>
                  </a:ext>
                </a:extLst>
              </a:tr>
              <a:tr h="370840">
                <a:tc>
                  <a:txBody>
                    <a:bodyPr/>
                    <a:lstStyle/>
                    <a:p>
                      <a:pPr marL="0" marR="0" algn="just" defTabSz="932742" rtl="0" eaLnBrk="1" latinLnBrk="0" hangingPunct="1">
                        <a:lnSpc>
                          <a:spcPct val="115000"/>
                        </a:lnSpc>
                        <a:spcBef>
                          <a:spcPts val="0"/>
                        </a:spcBef>
                        <a:spcAft>
                          <a:spcPts val="0"/>
                        </a:spcAft>
                      </a:pPr>
                      <a:r>
                        <a:rPr lang="en-US" sz="1800" kern="1200" dirty="0">
                          <a:solidFill>
                            <a:schemeClr val="dk1"/>
                          </a:solidFill>
                          <a:effectLst/>
                          <a:latin typeface="+mn-lt"/>
                          <a:ea typeface="+mn-ea"/>
                          <a:cs typeface="+mn-cs"/>
                        </a:rPr>
                        <a:t>Describe the Capabilities of Microsoft Compliance Solutions. </a:t>
                      </a:r>
                      <a:endParaRPr lang="en-US" sz="1800" b="0" kern="1200" dirty="0">
                        <a:solidFill>
                          <a:schemeClr val="dk1"/>
                        </a:solidFill>
                        <a:effectLst/>
                        <a:latin typeface="+mn-lt"/>
                        <a:ea typeface="+mn-ea"/>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15000"/>
                        </a:lnSpc>
                        <a:spcBef>
                          <a:spcPts val="0"/>
                        </a:spcBef>
                        <a:spcAft>
                          <a:spcPts val="0"/>
                        </a:spcAft>
                      </a:pPr>
                      <a:r>
                        <a:rPr lang="en-US" sz="1800" b="0" dirty="0">
                          <a:effectLst/>
                          <a:latin typeface="+mn-lt"/>
                          <a:cs typeface="Segoe UI Semilight" panose="020B0402040204020203" pitchFamily="34" charset="0"/>
                        </a:rPr>
                        <a:t>25-30%</a:t>
                      </a:r>
                      <a:endParaRPr lang="en-US" sz="1800" b="0" dirty="0">
                        <a:effectLst/>
                        <a:latin typeface="+mn-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760210"/>
                  </a:ext>
                </a:extLst>
              </a:tr>
            </a:tbl>
          </a:graphicData>
        </a:graphic>
      </p:graphicFrame>
    </p:spTree>
    <p:custDataLst>
      <p:tags r:id="rId1"/>
    </p:custDataLst>
    <p:extLst>
      <p:ext uri="{BB962C8B-B14F-4D97-AF65-F5344CB8AC3E}">
        <p14:creationId xmlns:p14="http://schemas.microsoft.com/office/powerpoint/2010/main" val="25812787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5923217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SECURITY" val="WSBsuKkw"/>
  <p:tag name="ARTICULATE_SLIDE_COUNT" val="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1DB98D6FCDD489F2010A98310AA8B" ma:contentTypeVersion="14" ma:contentTypeDescription="Create a new document." ma:contentTypeScope="" ma:versionID="d317a5527421395c3bae91c66eab386b">
  <xsd:schema xmlns:xsd="http://www.w3.org/2001/XMLSchema" xmlns:xs="http://www.w3.org/2001/XMLSchema" xmlns:p="http://schemas.microsoft.com/office/2006/metadata/properties" xmlns:ns1="http://schemas.microsoft.com/sharepoint/v3" xmlns:ns2="b7cedb45-65f5-498f-8002-22c9a27d27cb" xmlns:ns3="5cf8001d-d398-41e4-a8d1-02650f6dae71" targetNamespace="http://schemas.microsoft.com/office/2006/metadata/properties" ma:root="true" ma:fieldsID="d59244bcc5abfe7a6ff9154bbf04aad9" ns1:_="" ns2:_="" ns3:_="">
    <xsd:import namespace="http://schemas.microsoft.com/sharepoint/v3"/>
    <xsd:import namespace="b7cedb45-65f5-498f-8002-22c9a27d27cb"/>
    <xsd:import namespace="5cf8001d-d398-41e4-a8d1-02650f6dae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cedb45-65f5-498f-8002-22c9a27d27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f8001d-d398-41e4-a8d1-02650f6dae7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42E04BB-7B78-44E0-B297-1457D76897E9}"/>
</file>

<file path=customXml/itemProps2.xml><?xml version="1.0" encoding="utf-8"?>
<ds:datastoreItem xmlns:ds="http://schemas.openxmlformats.org/officeDocument/2006/customXml" ds:itemID="{3FB921CE-0A5F-431B-8604-EBF06641DC63}"/>
</file>

<file path=customXml/itemProps3.xml><?xml version="1.0" encoding="utf-8"?>
<ds:datastoreItem xmlns:ds="http://schemas.openxmlformats.org/officeDocument/2006/customXml" ds:itemID="{754FB79A-F7C1-435C-BA9B-258F38DE0514}"/>
</file>

<file path=docProps/app.xml><?xml version="1.0" encoding="utf-8"?>
<Properties xmlns="http://schemas.openxmlformats.org/officeDocument/2006/extended-properties" xmlns:vt="http://schemas.openxmlformats.org/officeDocument/2006/docPropsVTypes">
  <Template>Security</Template>
  <TotalTime>0</TotalTime>
  <Words>548</Words>
  <Application>Microsoft Office PowerPoint</Application>
  <PresentationFormat>Widescreen</PresentationFormat>
  <Paragraphs>77</Paragraphs>
  <Slides>9</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Calibri</vt:lpstr>
      <vt:lpstr>Consolas</vt:lpstr>
      <vt:lpstr>Segoe</vt:lpstr>
      <vt:lpstr>Segoe UI</vt:lpstr>
      <vt:lpstr>Segoe UI Semibold</vt:lpstr>
      <vt:lpstr>Segoe UI Semilight</vt:lpstr>
      <vt:lpstr>Wingdings</vt:lpstr>
      <vt:lpstr>Security</vt:lpstr>
      <vt:lpstr>WHITE TEMPLATE</vt:lpstr>
      <vt:lpstr>SC-900T00-A: Security, Compliance and Identity Fundamentals –  Course Introduction</vt:lpstr>
      <vt:lpstr>Welcome</vt:lpstr>
      <vt:lpstr>Hello! Instructor Introduction</vt:lpstr>
      <vt:lpstr>Hello! Student Introductions</vt:lpstr>
      <vt:lpstr>Facilities</vt:lpstr>
      <vt:lpstr>About this course</vt:lpstr>
      <vt:lpstr>Course Agenda</vt:lpstr>
      <vt:lpstr>Certification areas (SC-900)</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2021-02-22T15:14:38Z</dcterms:created>
  <dcterms:modified xsi:type="dcterms:W3CDTF">2021-02-22T15:15:35Z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23B35DA8-A2EB-4A98-A124-4F391DB5BD51</vt:lpwstr>
  </property>
  <property fmtid="{D5CDD505-2E9C-101B-9397-08002B2CF9AE}" pid="3" name="ArticulatePath">
    <vt:lpwstr>https://microsoft.sharepoint.com/teams/SecurityFundamentals275/Shared Documents/Content Review -stakeholders/ILT PowerPoints/Release March 1/SC-900T00A-ENU-PowerPoint_00</vt:lpwstr>
  </property>
  <property fmtid="{D5CDD505-2E9C-101B-9397-08002B2CF9AE}" pid="4" name="ContentTypeId">
    <vt:lpwstr>0x0101000751DB98D6FCDD489F2010A98310AA8B</vt:lpwstr>
  </property>
</Properties>
</file>